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3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973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7759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8924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137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2125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2053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0465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857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3989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0578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0114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6C153-F261-4A94-A8E8-628B73A3AC9E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F7C3-7286-4E36-B013-F7F2A2443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592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72;&#1076;&#1084;&#1080;&#1085;\Desktop\daa9d68c1c1f92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72;&#1076;&#1084;&#1080;&#1085;\Desktop\daa9d68c1c1f92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068"/>
            <a:ext cx="12192000" cy="6857999"/>
          </a:xfrm>
          <a:prstGeom prst="rect">
            <a:avLst/>
          </a:prstGeo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25780" y="365125"/>
            <a:ext cx="11384280" cy="2446655"/>
          </a:xfrm>
        </p:spPr>
        <p:txBody>
          <a:bodyPr>
            <a:normAutofit fontScale="90000"/>
          </a:bodyPr>
          <a:lstStyle/>
          <a:p>
            <a:r>
              <a:rPr lang="ru-RU" sz="4800" b="1" smtClean="0"/>
              <a:t>                       </a:t>
            </a:r>
            <a:r>
              <a:rPr lang="ru-RU" sz="4800" b="1" smtClean="0">
                <a:solidFill>
                  <a:srgbClr val="FF0000"/>
                </a:solidFill>
              </a:rPr>
              <a:t>М.Юнысны</a:t>
            </a:r>
            <a:r>
              <a:rPr lang="tt-RU" sz="4800" b="1" dirty="0" smtClean="0">
                <a:solidFill>
                  <a:srgbClr val="FF0000"/>
                </a:solidFill>
              </a:rPr>
              <a:t>ң </a:t>
            </a:r>
            <a:br>
              <a:rPr lang="tt-RU" sz="4800" b="1" dirty="0" smtClean="0">
                <a:solidFill>
                  <a:srgbClr val="FF0000"/>
                </a:solidFill>
              </a:rPr>
            </a:br>
            <a:r>
              <a:rPr lang="tt-RU" sz="4800" b="1" dirty="0" smtClean="0">
                <a:solidFill>
                  <a:srgbClr val="FF0000"/>
                </a:solidFill>
              </a:rPr>
              <a:t>     “</a:t>
            </a:r>
            <a:r>
              <a:rPr lang="tt-RU" sz="4800" b="1" dirty="0" smtClean="0">
                <a:solidFill>
                  <a:srgbClr val="FF0000"/>
                </a:solidFill>
              </a:rPr>
              <a:t>Шәмдәлләрдә генә утлар яна “ әсәрендә    катлаулы кушма җөмләләр.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6" name="daa9d68c1c1f9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3090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97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49" y="708661"/>
            <a:ext cx="11137237" cy="5380990"/>
          </a:xfrm>
        </p:spPr>
        <p:txBody>
          <a:bodyPr/>
          <a:lstStyle/>
          <a:p>
            <a:endParaRPr lang="ru-RU" sz="3600" b="1" dirty="0">
              <a:solidFill>
                <a:srgbClr val="0070C0"/>
              </a:solidFill>
            </a:endParaRPr>
          </a:p>
          <a:p>
            <a:pPr lvl="1"/>
            <a:r>
              <a:rPr lang="ru-RU" sz="3200" b="1" dirty="0" smtClean="0">
                <a:solidFill>
                  <a:srgbClr val="0070C0"/>
                </a:solidFill>
              </a:rPr>
              <a:t>                               </a:t>
            </a:r>
            <a:r>
              <a:rPr lang="tt-RU" sz="6000" b="1" dirty="0" smtClean="0">
                <a:solidFill>
                  <a:srgbClr val="FF0000"/>
                </a:solidFill>
              </a:rPr>
              <a:t>Өй эше:</a:t>
            </a:r>
            <a:r>
              <a:rPr lang="ru-RU" sz="6000" b="1" dirty="0" smtClean="0">
                <a:solidFill>
                  <a:srgbClr val="FF0000"/>
                </a:solidFill>
              </a:rPr>
              <a:t>  </a:t>
            </a:r>
          </a:p>
          <a:p>
            <a:pPr lvl="1"/>
            <a:r>
              <a:rPr lang="ru-RU" sz="3600" b="1" dirty="0" err="1" smtClean="0">
                <a:solidFill>
                  <a:srgbClr val="0070C0"/>
                </a:solidFill>
              </a:rPr>
              <a:t>Сәйрин образына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тулы</a:t>
            </a:r>
            <a:r>
              <a:rPr lang="ru-RU" sz="3600" b="1" dirty="0" smtClean="0">
                <a:solidFill>
                  <a:srgbClr val="0070C0"/>
                </a:solidFill>
              </a:rPr>
              <a:t> характеристика </a:t>
            </a:r>
            <a:r>
              <a:rPr lang="ru-RU" sz="3600" b="1" dirty="0" err="1" smtClean="0">
                <a:solidFill>
                  <a:srgbClr val="0070C0"/>
                </a:solidFill>
              </a:rPr>
              <a:t>язарга</a:t>
            </a:r>
            <a:r>
              <a:rPr lang="ru-RU" sz="3600" b="1" dirty="0" smtClean="0">
                <a:solidFill>
                  <a:srgbClr val="0070C0"/>
                </a:solidFill>
              </a:rPr>
              <a:t>   </a:t>
            </a:r>
            <a:r>
              <a:rPr lang="ru-RU" sz="3200" b="1" dirty="0" smtClean="0">
                <a:solidFill>
                  <a:srgbClr val="0070C0"/>
                </a:solidFill>
              </a:rPr>
              <a:t>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9011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49" y="708661"/>
            <a:ext cx="11137237" cy="5380990"/>
          </a:xfrm>
        </p:spPr>
        <p:txBody>
          <a:bodyPr/>
          <a:lstStyle/>
          <a:p>
            <a:endParaRPr lang="ru-RU" sz="3600" b="1" dirty="0">
              <a:solidFill>
                <a:srgbClr val="0070C0"/>
              </a:solidFill>
            </a:endParaRPr>
          </a:p>
          <a:p>
            <a:pPr lvl="1"/>
            <a:r>
              <a:rPr lang="ru-RU" sz="6000" b="1" dirty="0" smtClean="0">
                <a:solidFill>
                  <a:srgbClr val="FF0000"/>
                </a:solidFill>
              </a:rPr>
              <a:t>                   </a:t>
            </a:r>
          </a:p>
          <a:p>
            <a:pPr lvl="1"/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       </a:t>
            </a:r>
            <a:r>
              <a:rPr lang="ru-RU" sz="9600" b="1" dirty="0" smtClean="0">
                <a:solidFill>
                  <a:srgbClr val="FF0000"/>
                </a:solidFill>
              </a:rPr>
              <a:t>Д</a:t>
            </a:r>
            <a:r>
              <a:rPr lang="tt-RU" sz="9600" b="1" dirty="0" smtClean="0">
                <a:solidFill>
                  <a:srgbClr val="FF0000"/>
                </a:solidFill>
              </a:rPr>
              <a:t>әрес тәмам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9011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1850" y="475299"/>
            <a:ext cx="10515600" cy="1270953"/>
          </a:xfrm>
        </p:spPr>
        <p:txBody>
          <a:bodyPr/>
          <a:lstStyle/>
          <a:p>
            <a:r>
              <a:rPr lang="tt-RU" dirty="0" smtClean="0"/>
              <a:t>      </a:t>
            </a:r>
            <a:r>
              <a:rPr lang="tt-RU" b="1" dirty="0" smtClean="0">
                <a:solidFill>
                  <a:srgbClr val="FF0000"/>
                </a:solidFill>
              </a:rPr>
              <a:t>Миргазиян </a:t>
            </a:r>
            <a:r>
              <a:rPr lang="tt-RU" b="1" dirty="0" smtClean="0">
                <a:solidFill>
                  <a:srgbClr val="FF0000"/>
                </a:solidFill>
              </a:rPr>
              <a:t>Юныс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651760" y="2057401"/>
            <a:ext cx="8695690" cy="357505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язучы</a:t>
            </a:r>
            <a:endParaRPr lang="tt-RU" sz="3600" b="1" dirty="0" smtClean="0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публицист</a:t>
            </a:r>
            <a:endParaRPr lang="tt-RU" sz="3600" b="1" dirty="0" smtClean="0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сынчы</a:t>
            </a:r>
            <a:endParaRPr lang="tt-RU" sz="3600" b="1" dirty="0" smtClean="0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диңгезче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1876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11481"/>
            <a:ext cx="11146790" cy="5678170"/>
          </a:xfrm>
        </p:spPr>
        <p:txBody>
          <a:bodyPr/>
          <a:lstStyle/>
          <a:p>
            <a:r>
              <a:rPr lang="tt-RU" dirty="0" smtClean="0"/>
              <a:t>                                   </a:t>
            </a:r>
            <a:r>
              <a:rPr lang="tt-RU" sz="5400" b="1" dirty="0" smtClean="0">
                <a:solidFill>
                  <a:srgbClr val="FF0000"/>
                </a:solidFill>
              </a:rPr>
              <a:t>Повестьне анализлау. 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Хикәядә бер төп сю</a:t>
            </a:r>
            <a:r>
              <a:rPr lang="ru-RU" sz="3600" b="1" dirty="0" err="1" smtClean="0">
                <a:solidFill>
                  <a:srgbClr val="0070C0"/>
                </a:solidFill>
              </a:rPr>
              <a:t>жет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сызыгы,бер</a:t>
            </a:r>
            <a:r>
              <a:rPr lang="ru-RU" sz="3600" b="1" dirty="0" smtClean="0">
                <a:solidFill>
                  <a:srgbClr val="0070C0"/>
                </a:solidFill>
              </a:rPr>
              <a:t> т</a:t>
            </a:r>
            <a:r>
              <a:rPr lang="tt-RU" sz="3600" b="1" dirty="0" smtClean="0">
                <a:solidFill>
                  <a:srgbClr val="0070C0"/>
                </a:solidFill>
              </a:rPr>
              <a:t>өп герой.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Повест</a:t>
            </a:r>
            <a:r>
              <a:rPr lang="ru-RU" sz="3600" b="1" dirty="0" err="1" smtClean="0">
                <a:solidFill>
                  <a:srgbClr val="0070C0"/>
                </a:solidFill>
              </a:rPr>
              <a:t>ьт</a:t>
            </a:r>
            <a:r>
              <a:rPr lang="tt-RU" sz="3600" b="1" dirty="0" smtClean="0">
                <a:solidFill>
                  <a:srgbClr val="0070C0"/>
                </a:solidFill>
              </a:rPr>
              <a:t>ә бер төп сюжет сызыгы, берничә ярдәмче сюжет сызыгы-хикәя һәм мөстәкыйл</a:t>
            </a:r>
            <a:r>
              <a:rPr lang="ru-RU" sz="3600" b="1" dirty="0" smtClean="0">
                <a:solidFill>
                  <a:srgbClr val="0070C0"/>
                </a:solidFill>
              </a:rPr>
              <a:t>ь. Повесть- </a:t>
            </a:r>
            <a:r>
              <a:rPr lang="ru-RU" sz="3600" b="1" dirty="0" err="1" smtClean="0">
                <a:solidFill>
                  <a:srgbClr val="0070C0"/>
                </a:solidFill>
              </a:rPr>
              <a:t>хикәя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эчендәге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хикәя</a:t>
            </a:r>
            <a:r>
              <a:rPr lang="ru-RU" sz="3600" b="1" dirty="0" smtClean="0">
                <a:solidFill>
                  <a:srgbClr val="0070C0"/>
                </a:solidFill>
              </a:rPr>
              <a:t>.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929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3230" y="160020"/>
            <a:ext cx="11398250" cy="5563871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Көчле позиция әсәрдәге идеяне бер урынга туплаган урыны- исеме,эпиграф,кереш сүз,әсәрнең язылган елы.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Әсәрнең төп проблемасы.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Әсәрнең сю</a:t>
            </a:r>
            <a:r>
              <a:rPr lang="ru-RU" sz="3600" b="1" dirty="0" err="1" smtClean="0">
                <a:solidFill>
                  <a:srgbClr val="0070C0"/>
                </a:solidFill>
              </a:rPr>
              <a:t>жет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сызыгы</a:t>
            </a:r>
            <a:r>
              <a:rPr lang="ru-RU" sz="3600" b="1" dirty="0" smtClean="0">
                <a:solidFill>
                  <a:srgbClr val="0070C0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600" b="1" dirty="0" smtClean="0">
                <a:solidFill>
                  <a:srgbClr val="0070C0"/>
                </a:solidFill>
              </a:rPr>
              <a:t>Т</a:t>
            </a:r>
            <a:r>
              <a:rPr lang="tt-RU" sz="3600" b="1" dirty="0" smtClean="0">
                <a:solidFill>
                  <a:srgbClr val="0070C0"/>
                </a:solidFill>
              </a:rPr>
              <a:t>өенләнеш.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Вакыйгалар үстерелеше.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Иң югары ноктасы.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Чишелеш.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tt-RU" sz="3600" b="1" dirty="0" smtClean="0">
                <a:solidFill>
                  <a:srgbClr val="0070C0"/>
                </a:solidFill>
              </a:rPr>
              <a:t>Әсәрдә </a:t>
            </a:r>
            <a:r>
              <a:rPr lang="tt-RU" sz="3600" b="1" dirty="0" smtClean="0">
                <a:solidFill>
                  <a:srgbClr val="0070C0"/>
                </a:solidFill>
              </a:rPr>
              <a:t>йола-гадәтләргә дә басым ясала.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7001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80061"/>
            <a:ext cx="11146790" cy="5609590"/>
          </a:xfrm>
        </p:spPr>
        <p:txBody>
          <a:bodyPr/>
          <a:lstStyle/>
          <a:p>
            <a:endParaRPr lang="tt-RU" dirty="0" smtClean="0"/>
          </a:p>
          <a:p>
            <a:endParaRPr lang="tt-RU" dirty="0"/>
          </a:p>
          <a:p>
            <a:r>
              <a:rPr lang="tt-RU" dirty="0"/>
              <a:t> </a:t>
            </a:r>
            <a:r>
              <a:rPr lang="tt-RU" dirty="0" smtClean="0"/>
              <a:t>                                </a:t>
            </a:r>
            <a:r>
              <a:rPr lang="tt-RU" sz="6000" b="1" dirty="0" smtClean="0">
                <a:solidFill>
                  <a:srgbClr val="FF0000"/>
                </a:solidFill>
              </a:rPr>
              <a:t>Разия образы.</a:t>
            </a:r>
          </a:p>
          <a:p>
            <a:r>
              <a:rPr lang="tt-RU" sz="6000" dirty="0">
                <a:solidFill>
                  <a:schemeClr val="tx1"/>
                </a:solidFill>
              </a:rPr>
              <a:t> </a:t>
            </a:r>
            <a:r>
              <a:rPr lang="tt-RU" sz="6000" dirty="0" smtClean="0">
                <a:solidFill>
                  <a:schemeClr val="tx1"/>
                </a:solidFill>
              </a:rPr>
              <a:t>       </a:t>
            </a:r>
          </a:p>
          <a:p>
            <a:r>
              <a:rPr lang="tt-RU" sz="6000" b="1" dirty="0" smtClean="0">
                <a:solidFill>
                  <a:schemeClr val="tx1"/>
                </a:solidFill>
              </a:rPr>
              <a:t> </a:t>
            </a:r>
            <a:r>
              <a:rPr lang="tt-RU" sz="6000" b="1" dirty="0" smtClean="0">
                <a:solidFill>
                  <a:srgbClr val="0070C0"/>
                </a:solidFill>
              </a:rPr>
              <a:t>“ Оясында ни күрсә, очканда 					шул була”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8991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49" y="708661"/>
            <a:ext cx="11137237" cy="5380990"/>
          </a:xfrm>
        </p:spPr>
        <p:txBody>
          <a:bodyPr/>
          <a:lstStyle/>
          <a:p>
            <a:r>
              <a:rPr lang="tt-RU" sz="3600" b="1" dirty="0" smtClean="0">
                <a:solidFill>
                  <a:srgbClr val="0070C0"/>
                </a:solidFill>
              </a:rPr>
              <a:t>      “</a:t>
            </a:r>
            <a:r>
              <a:rPr lang="tt-RU" sz="3600" b="1" dirty="0">
                <a:solidFill>
                  <a:srgbClr val="0070C0"/>
                </a:solidFill>
              </a:rPr>
              <a:t>Минем соңгы егерме биш ел эчендә бер генә татар язучысының да әсәреннән болай тәэсирләнгәнем һәм  эчтән елаганым юк иде. Бу әсәр -Ә.Еникинең “Әйтелмәгән васыять” әсәреннән соң психологик прозаның яңа </a:t>
            </a:r>
            <a:r>
              <a:rPr lang="tt-RU" sz="3600" b="1" dirty="0" smtClean="0">
                <a:solidFill>
                  <a:srgbClr val="0070C0"/>
                </a:solidFill>
              </a:rPr>
              <a:t>баскычы, </a:t>
            </a:r>
            <a:r>
              <a:rPr lang="tt-RU" sz="3600" b="1" dirty="0">
                <a:solidFill>
                  <a:srgbClr val="0070C0"/>
                </a:solidFill>
              </a:rPr>
              <a:t>күтәрелеше”.</a:t>
            </a:r>
            <a:endParaRPr lang="ru-RU" sz="3600" b="1" dirty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                                                                 </a:t>
            </a:r>
            <a:r>
              <a:rPr lang="ru-RU" sz="3600" b="1" dirty="0" smtClean="0">
                <a:solidFill>
                  <a:srgbClr val="FF0000"/>
                </a:solidFill>
              </a:rPr>
              <a:t>М.М</a:t>
            </a:r>
            <a:r>
              <a:rPr lang="tt-RU" sz="3600" b="1" dirty="0">
                <a:solidFill>
                  <a:srgbClr val="FF0000"/>
                </a:solidFill>
              </a:rPr>
              <a:t>әһдиев</a:t>
            </a:r>
            <a:endParaRPr lang="ru-RU" sz="3600" dirty="0">
              <a:solidFill>
                <a:srgbClr val="FF0000"/>
              </a:solidFill>
            </a:endParaRPr>
          </a:p>
          <a:p>
            <a:endParaRPr lang="ru-RU" sz="3600" b="1" dirty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     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9011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024" y="95535"/>
            <a:ext cx="11450472" cy="1595154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         </a:t>
            </a:r>
            <a:r>
              <a:rPr lang="tt-RU" sz="6000" b="1" dirty="0" smtClean="0">
                <a:solidFill>
                  <a:srgbClr val="FF0000"/>
                </a:solidFill>
                <a:latin typeface="+mn-lt"/>
              </a:rPr>
              <a:t>Бөек Ватан сугышы ветераннары</a:t>
            </a:r>
            <a:endParaRPr lang="ru-RU" sz="6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tt-RU" sz="4800" b="1" dirty="0" smtClean="0">
                <a:solidFill>
                  <a:srgbClr val="0070C0"/>
                </a:solidFill>
                <a:latin typeface="Calibri Light" panose="020F0302020204030204"/>
                <a:ea typeface="+mj-ea"/>
                <a:cs typeface="+mj-cs"/>
              </a:rPr>
              <a:t>Исмәгыйлев </a:t>
            </a:r>
          </a:p>
          <a:p>
            <a:pPr marL="0" indent="0">
              <a:buNone/>
            </a:pPr>
            <a:r>
              <a:rPr lang="tt-RU" sz="4800" b="1" dirty="0" smtClean="0">
                <a:solidFill>
                  <a:srgbClr val="0070C0"/>
                </a:solidFill>
                <a:latin typeface="Calibri Light" panose="020F0302020204030204"/>
                <a:ea typeface="+mj-ea"/>
                <a:cs typeface="+mj-cs"/>
              </a:rPr>
              <a:t>Ризван</a:t>
            </a:r>
            <a:r>
              <a:rPr lang="tt-RU" sz="4800" b="1" dirty="0">
                <a:solidFill>
                  <a:srgbClr val="0070C0"/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tt-RU" sz="4800" b="1" dirty="0">
                <a:solidFill>
                  <a:srgbClr val="0070C0"/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tt-RU" sz="4800" b="1" dirty="0">
                <a:solidFill>
                  <a:srgbClr val="0070C0"/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tt-RU" sz="4800" b="1" dirty="0">
                <a:solidFill>
                  <a:srgbClr val="0070C0"/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tt-RU" sz="4800" b="1" dirty="0" smtClean="0">
                <a:solidFill>
                  <a:srgbClr val="0070C0"/>
                </a:solidFill>
                <a:latin typeface="Calibri Light" panose="020F0302020204030204"/>
                <a:ea typeface="+mj-ea"/>
                <a:cs typeface="+mj-cs"/>
              </a:rPr>
              <a:t>Хәкимов Әхмәтвәли</a:t>
            </a:r>
            <a:r>
              <a:rPr lang="tt-RU" sz="4800" b="1" dirty="0">
                <a:solidFill>
                  <a:srgbClr val="0070C0"/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tt-RU" sz="4800" b="1" dirty="0">
                <a:solidFill>
                  <a:srgbClr val="0070C0"/>
                </a:solidFill>
                <a:latin typeface="Calibri Light" panose="020F0302020204030204"/>
                <a:ea typeface="+mj-ea"/>
                <a:cs typeface="+mj-cs"/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683" y="1690688"/>
            <a:ext cx="5181600" cy="48437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daa9d68c1c1f9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5352757" y="334693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1380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9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880"/>
            <a:ext cx="10515600" cy="5994083"/>
          </a:xfrm>
        </p:spPr>
        <p:txBody>
          <a:bodyPr/>
          <a:lstStyle/>
          <a:p>
            <a:pPr marL="0" indent="0">
              <a:buNone/>
            </a:pPr>
            <a:endParaRPr lang="tt-RU" dirty="0" smtClean="0"/>
          </a:p>
          <a:p>
            <a:pPr marL="0" indent="0">
              <a:buNone/>
            </a:pPr>
            <a:r>
              <a:rPr lang="tt-RU" b="1" dirty="0"/>
              <a:t> </a:t>
            </a:r>
            <a:r>
              <a:rPr lang="tt-RU" b="1" dirty="0" smtClean="0"/>
              <a:t>                                     </a:t>
            </a:r>
            <a:r>
              <a:rPr lang="tt-RU" sz="6000" b="1" dirty="0" smtClean="0">
                <a:solidFill>
                  <a:srgbClr val="FF0000"/>
                </a:solidFill>
              </a:rPr>
              <a:t>Ял минуты.</a:t>
            </a:r>
            <a:endParaRPr lang="tt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52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388621"/>
            <a:ext cx="10515600" cy="5701030"/>
          </a:xfrm>
        </p:spPr>
        <p:txBody>
          <a:bodyPr/>
          <a:lstStyle/>
          <a:p>
            <a:endParaRPr lang="tt-RU" dirty="0" smtClean="0"/>
          </a:p>
          <a:p>
            <a:endParaRPr lang="tt-RU" dirty="0"/>
          </a:p>
          <a:p>
            <a:endParaRPr lang="tt-RU" dirty="0" smtClean="0"/>
          </a:p>
          <a:p>
            <a:r>
              <a:rPr lang="tt-RU" dirty="0"/>
              <a:t> </a:t>
            </a:r>
            <a:r>
              <a:rPr lang="tt-RU" dirty="0" smtClean="0"/>
              <a:t>            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671248" y="818866"/>
            <a:ext cx="1596658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Кушма җөмлә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49690" y="1640006"/>
            <a:ext cx="1037230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Тезмә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22209" y="2515736"/>
            <a:ext cx="1284027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теркәгечле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7666" y="2520287"/>
            <a:ext cx="1345110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теркәгечсез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04579" y="1640006"/>
            <a:ext cx="1321557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Иярченле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68872" y="2520286"/>
            <a:ext cx="1037230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70931" y="2520286"/>
            <a:ext cx="1037230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хәбәр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488906" y="3400566"/>
            <a:ext cx="1037230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хәл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72990" y="2515736"/>
            <a:ext cx="1037230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аергыч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645254" y="2520284"/>
            <a:ext cx="1260546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тәмамлык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92776" y="3895536"/>
            <a:ext cx="1037230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Катнаш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86400" y="3895536"/>
            <a:ext cx="2852382" cy="409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 smtClean="0">
                <a:solidFill>
                  <a:schemeClr val="tx1"/>
                </a:solidFill>
              </a:rPr>
              <a:t>Күп иярченле катлаулы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11391" y="4947575"/>
            <a:ext cx="1037230" cy="6464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>
                <a:solidFill>
                  <a:schemeClr val="tx1"/>
                </a:solidFill>
              </a:rPr>
              <a:t>т</a:t>
            </a:r>
            <a:r>
              <a:rPr lang="tt-RU" dirty="0" smtClean="0">
                <a:solidFill>
                  <a:schemeClr val="tx1"/>
                </a:solidFill>
              </a:rPr>
              <a:t>иңдәш иярүле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95204" y="4940064"/>
            <a:ext cx="1037230" cy="8042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>
                <a:solidFill>
                  <a:schemeClr val="tx1"/>
                </a:solidFill>
              </a:rPr>
              <a:t>т</a:t>
            </a:r>
            <a:r>
              <a:rPr lang="tt-RU" dirty="0" smtClean="0">
                <a:solidFill>
                  <a:schemeClr val="tx1"/>
                </a:solidFill>
              </a:rPr>
              <a:t>иңдәш түгел иярүле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607090" y="4899831"/>
            <a:ext cx="1037230" cy="8042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>
                <a:solidFill>
                  <a:schemeClr val="tx1"/>
                </a:solidFill>
              </a:rPr>
              <a:t>б</a:t>
            </a:r>
            <a:r>
              <a:rPr lang="tt-RU" dirty="0" smtClean="0">
                <a:solidFill>
                  <a:schemeClr val="tx1"/>
                </a:solidFill>
              </a:rPr>
              <a:t>ер-бер артлы ияртүле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032386" y="4899831"/>
            <a:ext cx="1037230" cy="845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dirty="0">
                <a:solidFill>
                  <a:schemeClr val="tx1"/>
                </a:solidFill>
              </a:rPr>
              <a:t>б</a:t>
            </a:r>
            <a:r>
              <a:rPr lang="tt-RU" dirty="0" smtClean="0">
                <a:solidFill>
                  <a:schemeClr val="tx1"/>
                </a:solidFill>
              </a:rPr>
              <a:t>ерничә төр иярүле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3386920" y="1228299"/>
            <a:ext cx="284328" cy="4117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158919" y="2099141"/>
            <a:ext cx="284328" cy="4117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7" idx="0"/>
          </p:cNvCxnSpPr>
          <p:nvPr/>
        </p:nvCxnSpPr>
        <p:spPr>
          <a:xfrm>
            <a:off x="3123493" y="2101415"/>
            <a:ext cx="196728" cy="4188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4280340" y="1286302"/>
            <a:ext cx="417660" cy="25916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708478" y="1256732"/>
            <a:ext cx="1224901" cy="26388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1" idx="0"/>
          </p:cNvCxnSpPr>
          <p:nvPr/>
        </p:nvCxnSpPr>
        <p:spPr>
          <a:xfrm>
            <a:off x="8986790" y="2099141"/>
            <a:ext cx="20731" cy="13014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7117122" y="2049439"/>
            <a:ext cx="1338845" cy="4708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>
            <a:off x="8289546" y="2049437"/>
            <a:ext cx="352655" cy="4614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12" idx="0"/>
          </p:cNvCxnSpPr>
          <p:nvPr/>
        </p:nvCxnSpPr>
        <p:spPr>
          <a:xfrm>
            <a:off x="9289024" y="2049437"/>
            <a:ext cx="502581" cy="4662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9505405" y="2049437"/>
            <a:ext cx="1636665" cy="4708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16" idx="0"/>
          </p:cNvCxnSpPr>
          <p:nvPr/>
        </p:nvCxnSpPr>
        <p:spPr>
          <a:xfrm flipH="1">
            <a:off x="5030006" y="4331470"/>
            <a:ext cx="575842" cy="6161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>
            <a:off x="6553451" y="4331470"/>
            <a:ext cx="9895" cy="6049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endCxn id="18" idx="0"/>
          </p:cNvCxnSpPr>
          <p:nvPr/>
        </p:nvCxnSpPr>
        <p:spPr>
          <a:xfrm>
            <a:off x="7306102" y="4318535"/>
            <a:ext cx="819603" cy="5812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8204579" y="4331470"/>
            <a:ext cx="1271591" cy="5547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02198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192</Words>
  <Application>Microsoft Office PowerPoint</Application>
  <PresentationFormat>Произвольный</PresentationFormat>
  <Paragraphs>57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                    М.Юнысның       “Шәмдәлләрдә генә утлар яна “ әсәрендә    катлаулы кушма җөмләләр.</vt:lpstr>
      <vt:lpstr>      Миргазиян Юныс</vt:lpstr>
      <vt:lpstr>Слайд 3</vt:lpstr>
      <vt:lpstr>Слайд 4</vt:lpstr>
      <vt:lpstr>Слайд 5</vt:lpstr>
      <vt:lpstr>Слайд 6</vt:lpstr>
      <vt:lpstr>         Бөек Ватан сугышы ветераннары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21</cp:revision>
  <dcterms:created xsi:type="dcterms:W3CDTF">2015-02-22T15:09:18Z</dcterms:created>
  <dcterms:modified xsi:type="dcterms:W3CDTF">2015-02-24T09:54:59Z</dcterms:modified>
</cp:coreProperties>
</file>